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92696"/>
            <a:ext cx="6172200" cy="28803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Родительское собрание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«Профилактика вредных </a:t>
            </a:r>
            <a:r>
              <a:rPr lang="ru-RU" sz="3200" dirty="0" smtClean="0">
                <a:solidFill>
                  <a:srgbClr val="FF0000"/>
                </a:solidFill>
              </a:rPr>
              <a:t>привычек, наркомании»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013176"/>
            <a:ext cx="4032448" cy="641666"/>
          </a:xfrm>
        </p:spPr>
        <p:txBody>
          <a:bodyPr>
            <a:noAutofit/>
          </a:bodyPr>
          <a:lstStyle/>
          <a:p>
            <a:r>
              <a:rPr lang="ru-RU" sz="2000" i="1" smtClean="0"/>
              <a:t>Январь, 2022 год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td2.mycdn.me/image?id=866033448364&amp;t=20&amp;plc=WEB&amp;tkn=*n_mpszijhLPkhYgeCS9HPFql6w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879617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2ch.pm/fs/src/187499/15272828215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282207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467600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начала употребления наркотиков: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272808" cy="47731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 бесплатное предложение попробовать наркотик</a:t>
            </a:r>
          </a:p>
          <a:p>
            <a:r>
              <a:rPr lang="ru-RU" sz="3200" dirty="0" smtClean="0"/>
              <a:t>2. любопытство</a:t>
            </a:r>
          </a:p>
          <a:p>
            <a:r>
              <a:rPr lang="ru-RU" sz="3200" dirty="0" smtClean="0"/>
              <a:t>3. эйфория</a:t>
            </a:r>
          </a:p>
          <a:p>
            <a:r>
              <a:rPr lang="ru-RU" sz="3200" dirty="0" smtClean="0"/>
              <a:t>4. низкая самооценка подростка</a:t>
            </a:r>
          </a:p>
          <a:p>
            <a:r>
              <a:rPr lang="ru-RU" sz="3200" dirty="0" smtClean="0"/>
              <a:t>5. тоска и одиночество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признаки пристрастия ребенка к наркотикам: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Резкая смена друзей.</a:t>
            </a:r>
          </a:p>
          <a:p>
            <a:r>
              <a:rPr lang="ru-RU" dirty="0" smtClean="0"/>
              <a:t>2. Резкое ухудшение поведения.</a:t>
            </a:r>
          </a:p>
          <a:p>
            <a:r>
              <a:rPr lang="ru-RU" dirty="0" smtClean="0"/>
              <a:t>3. Изменение пищевых привычек.</a:t>
            </a:r>
          </a:p>
          <a:p>
            <a:r>
              <a:rPr lang="ru-RU" dirty="0" smtClean="0"/>
              <a:t>4. Случаи забывчивости, бессвязная речь.</a:t>
            </a:r>
          </a:p>
          <a:p>
            <a:r>
              <a:rPr lang="ru-RU" dirty="0" smtClean="0"/>
              <a:t>5. Резкие перемены настроения.</a:t>
            </a:r>
          </a:p>
          <a:p>
            <a:r>
              <a:rPr lang="ru-RU" dirty="0" smtClean="0"/>
              <a:t>6. Полная утрата прежних интересов.</a:t>
            </a:r>
          </a:p>
          <a:p>
            <a:r>
              <a:rPr lang="ru-RU" dirty="0" smtClean="0"/>
              <a:t>7. Внезапное нарушение координации движений.</a:t>
            </a:r>
          </a:p>
          <a:p>
            <a:r>
              <a:rPr lang="ru-RU" dirty="0" smtClean="0"/>
              <a:t>8. Частое упоминание о наркотиках в шутках и разговорах.</a:t>
            </a:r>
          </a:p>
          <a:p>
            <a:r>
              <a:rPr lang="ru-RU" dirty="0" smtClean="0"/>
              <a:t>9. На фоне полного здоровья— расширение зрачков, покраснение глаз, кашель, насморк, рвота.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делать родителям, чтобы помочь ребенку не попасть в беду:               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Picture 2" descr="http://www.celebrityparentsmag.com/wp-content/uploads/2014/07/family-eating-break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623837" cy="2520000"/>
          </a:xfrm>
          <a:prstGeom prst="rect">
            <a:avLst/>
          </a:prstGeom>
          <a:noFill/>
        </p:spPr>
      </p:pic>
      <p:pic>
        <p:nvPicPr>
          <p:cNvPr id="25604" name="Picture 4" descr="https://cdn.pixabay.com/photo/2017/07/23/21/20/family-2532849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3808264" cy="2520000"/>
          </a:xfrm>
          <a:prstGeom prst="rect">
            <a:avLst/>
          </a:prstGeom>
          <a:noFill/>
        </p:spPr>
      </p:pic>
      <p:pic>
        <p:nvPicPr>
          <p:cNvPr id="25606" name="Picture 6" descr="https://im0-tub-ru.yandex.net/i?id=1df00fe7b8aa59611db73dfbcfb07359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860425" cy="2520000"/>
          </a:xfrm>
          <a:prstGeom prst="rect">
            <a:avLst/>
          </a:prstGeom>
          <a:noFill/>
        </p:spPr>
      </p:pic>
      <p:pic>
        <p:nvPicPr>
          <p:cNvPr id="25608" name="Picture 8" descr="http://www.pozvonochnik.info/images/text/content/660_o_samoocenke_detej_874_7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3976331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resentacii.ru/documents_4/282fa48ac439eb8466350fe33bd335a5/img2.jpg"/>
          <p:cNvPicPr>
            <a:picLocks noChangeAspect="1" noChangeArrowheads="1"/>
          </p:cNvPicPr>
          <p:nvPr/>
        </p:nvPicPr>
        <p:blipFill>
          <a:blip r:embed="rId2" cstate="print"/>
          <a:srcRect l="22680" r="22511"/>
          <a:stretch>
            <a:fillRect/>
          </a:stretch>
        </p:blipFill>
        <p:spPr bwMode="auto">
          <a:xfrm>
            <a:off x="1979712" y="332656"/>
            <a:ext cx="4498737" cy="61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s/obg/Povedenie-i-zdorove/0034-034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39999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im0-tub-ru.yandex.net/i?id=8de6cf589724e60a03330c0dec8256fa-l&amp;n=13"/>
          <p:cNvPicPr>
            <a:picLocks noChangeAspect="1" noChangeArrowheads="1"/>
          </p:cNvPicPr>
          <p:nvPr/>
        </p:nvPicPr>
        <p:blipFill>
          <a:blip r:embed="rId2" cstate="print"/>
          <a:srcRect t="21336" b="21325"/>
          <a:stretch>
            <a:fillRect/>
          </a:stretch>
        </p:blipFill>
        <p:spPr bwMode="auto">
          <a:xfrm>
            <a:off x="3419872" y="0"/>
            <a:ext cx="5399999" cy="3096344"/>
          </a:xfrm>
          <a:prstGeom prst="rect">
            <a:avLst/>
          </a:prstGeom>
          <a:noFill/>
        </p:spPr>
      </p:pic>
      <p:pic>
        <p:nvPicPr>
          <p:cNvPr id="16392" name="Picture 8" descr="https://www.vrachnadomu.ru/upload/iblock/01b/01b068b6f5ef447a48e50ba61ca725e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264" y="2996952"/>
            <a:ext cx="6449736" cy="3600000"/>
          </a:xfrm>
          <a:prstGeom prst="rect">
            <a:avLst/>
          </a:prstGeom>
          <a:noFill/>
        </p:spPr>
      </p:pic>
      <p:pic>
        <p:nvPicPr>
          <p:cNvPr id="16390" name="Picture 6" descr="https://img11.postila.ru/resize?w=660&amp;src=%2Fdata%2F4c%2F10%2F14%2F07%2F4c1014074f2aa6e57ee16173834586076f49a5c18e7eceb0cd0b96a880de23ac.jpg"/>
          <p:cNvPicPr>
            <a:picLocks noChangeAspect="1" noChangeArrowheads="1"/>
          </p:cNvPicPr>
          <p:nvPr/>
        </p:nvPicPr>
        <p:blipFill>
          <a:blip r:embed="rId4" cstate="print"/>
          <a:srcRect l="6873" t="18439" r="46164"/>
          <a:stretch>
            <a:fillRect/>
          </a:stretch>
        </p:blipFill>
        <p:spPr bwMode="auto">
          <a:xfrm>
            <a:off x="251520" y="764704"/>
            <a:ext cx="2952328" cy="3822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917032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ru-RU" sz="4000" dirty="0" smtClean="0"/>
              <a:t>Задача родителей и педагогов - заниматься профилактикой</a:t>
            </a:r>
          </a:p>
          <a:p>
            <a:pPr algn="ctr">
              <a:lnSpc>
                <a:spcPct val="150000"/>
              </a:lnSpc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td0.mycdn.me/image?id=861453894703&amp;t=20&amp;plc=WEB&amp;tkn=*80hc0XCwPXI4zlywpylA9E9Ov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810571" cy="439200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7544" y="260648"/>
            <a:ext cx="7632848" cy="56166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27584" y="332656"/>
            <a:ext cx="7632848" cy="6120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/>
          <a:lstStyle/>
          <a:p>
            <a:pPr algn="ctr"/>
            <a:r>
              <a:rPr lang="ru-RU" b="1" dirty="0" smtClean="0"/>
              <a:t>Типичное поведение подростков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2232248"/>
          </a:xfrm>
        </p:spPr>
        <p:txBody>
          <a:bodyPr/>
          <a:lstStyle/>
          <a:p>
            <a:pPr algn="ctr"/>
            <a:r>
              <a:rPr lang="ru-RU" dirty="0" smtClean="0"/>
              <a:t>Подражание </a:t>
            </a:r>
          </a:p>
          <a:p>
            <a:pPr algn="ctr"/>
            <a:r>
              <a:rPr lang="ru-RU" dirty="0" smtClean="0"/>
              <a:t>Демонстрация своей «взрослости»</a:t>
            </a:r>
          </a:p>
          <a:p>
            <a:pPr algn="ctr"/>
            <a:r>
              <a:rPr lang="ru-RU" dirty="0" smtClean="0"/>
              <a:t>Психологические факторы </a:t>
            </a:r>
          </a:p>
          <a:p>
            <a:pPr algn="ctr"/>
            <a:r>
              <a:rPr lang="ru-RU" dirty="0" smtClean="0"/>
              <a:t>Особенности семейного воспитания</a:t>
            </a:r>
          </a:p>
          <a:p>
            <a:pPr algn="ctr"/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915816" y="2708920"/>
            <a:ext cx="14401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652120" y="2708920"/>
            <a:ext cx="21602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07704" y="3140968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гипоопека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3140968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гиперопека</a:t>
            </a:r>
            <a:endParaRPr lang="ru-RU" sz="2800" dirty="0"/>
          </a:p>
        </p:txBody>
      </p:sp>
      <p:pic>
        <p:nvPicPr>
          <p:cNvPr id="13314" name="Picture 2" descr="https://anydaylife.com/uploads/articles/psychology/relations/friends-family/first-marriage-child-relationship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031999" cy="2880000"/>
          </a:xfrm>
          <a:prstGeom prst="rect">
            <a:avLst/>
          </a:prstGeom>
          <a:noFill/>
        </p:spPr>
      </p:pic>
      <p:pic>
        <p:nvPicPr>
          <p:cNvPr id="13316" name="Picture 4" descr="https://veseluygiraf.ru/wp-content/uploads/2018/08/L38N3sccYI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3662147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td1.mycdn.me/image?id=864152993605&amp;t=20&amp;plc=WEB&amp;tkn=*oHb_-kRjoxB-If755swuN5zTZB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001000" cy="3810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Пассивное курение 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94116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Установлено, что курильщику достается около 25% «дымного букета», а вот 15% попадает в легкие окружающих. 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41682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ЗАБОЛЕВАЕМОСТЬ </a:t>
            </a:r>
            <a:br>
              <a:rPr lang="ru-RU" b="1" dirty="0" smtClean="0"/>
            </a:br>
            <a:r>
              <a:rPr lang="ru-RU" b="1" dirty="0" smtClean="0"/>
              <a:t>У ДЕТЕЙ </a:t>
            </a:r>
            <a:br>
              <a:rPr lang="ru-RU" b="1" dirty="0" smtClean="0"/>
            </a:br>
            <a:r>
              <a:rPr lang="ru-RU" b="1" dirty="0" smtClean="0"/>
              <a:t>РОДИТЕЛЕЙ-КУРИЛЬЩИКОВ:</a:t>
            </a:r>
            <a:br>
              <a:rPr lang="ru-RU" b="1" dirty="0" smtClean="0"/>
            </a:br>
            <a:r>
              <a:rPr lang="ru-RU" sz="3200" i="1" dirty="0" smtClean="0"/>
              <a:t>(по сравнению с детьми из </a:t>
            </a:r>
            <a:br>
              <a:rPr lang="ru-RU" sz="3200" i="1" dirty="0" smtClean="0"/>
            </a:br>
            <a:r>
              <a:rPr lang="ru-RU" sz="3200" i="1" dirty="0" smtClean="0"/>
              <a:t>некурящих семей)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08920"/>
            <a:ext cx="8229600" cy="3489251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ru-RU" sz="3200" dirty="0" smtClean="0"/>
              <a:t>ПРОСТУДНЫЕ ИНФЕКЦИИ –  </a:t>
            </a:r>
          </a:p>
          <a:p>
            <a:pPr algn="ctr">
              <a:buFontTx/>
              <a:buChar char="-"/>
            </a:pPr>
            <a:r>
              <a:rPr lang="ru-RU" sz="3200" dirty="0" smtClean="0"/>
              <a:t>в 3 раза выше</a:t>
            </a:r>
          </a:p>
          <a:p>
            <a:pPr algn="ctr">
              <a:buFontTx/>
              <a:buChar char="-"/>
            </a:pPr>
            <a:r>
              <a:rPr lang="ru-RU" sz="3200" dirty="0" smtClean="0"/>
              <a:t>БРОНХИАЛЬНАЯ АСТМА -  </a:t>
            </a:r>
          </a:p>
          <a:p>
            <a:pPr algn="ctr">
              <a:buFontTx/>
              <a:buChar char="-"/>
            </a:pPr>
            <a:r>
              <a:rPr lang="ru-RU" sz="3200" dirty="0" smtClean="0"/>
              <a:t>в 4 раза выше</a:t>
            </a:r>
          </a:p>
          <a:p>
            <a:pPr algn="ctr">
              <a:buFontTx/>
              <a:buChar char="-"/>
            </a:pPr>
            <a:r>
              <a:rPr lang="ru-RU" sz="3200" dirty="0" smtClean="0"/>
              <a:t>АЛЛЕРГИИ – в 2 раза выше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352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статистические данные детского алкоголизма: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467600" cy="43924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78% детей - дом, </a:t>
            </a:r>
          </a:p>
          <a:p>
            <a:pPr algn="ctr"/>
            <a:r>
              <a:rPr lang="ru-RU" sz="3200" dirty="0" smtClean="0"/>
              <a:t>45% - с разрешение взрослых.</a:t>
            </a:r>
          </a:p>
          <a:p>
            <a:pPr algn="ctr"/>
            <a:r>
              <a:rPr lang="ru-RU" sz="3200" dirty="0" smtClean="0"/>
              <a:t>100г водки - 20000 клеток мозга.</a:t>
            </a:r>
          </a:p>
          <a:p>
            <a:pPr algn="ctr"/>
            <a:r>
              <a:rPr lang="ru-RU" sz="3200" dirty="0" smtClean="0"/>
              <a:t>80% -  хулиганские действия.</a:t>
            </a:r>
          </a:p>
          <a:p>
            <a:pPr algn="ctr"/>
            <a:r>
              <a:rPr lang="ru-RU" sz="3200" dirty="0" smtClean="0"/>
              <a:t>Сокращение средней продолжительности жизни -  на 15 – 20 лет.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1opochkah.ru/wp-content/uploads/2017/10/Otkaz-ot-vrednyh-privych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348571" cy="2880000"/>
          </a:xfrm>
          <a:prstGeom prst="rect">
            <a:avLst/>
          </a:prstGeom>
          <a:noFill/>
        </p:spPr>
      </p:pic>
      <p:pic>
        <p:nvPicPr>
          <p:cNvPr id="20484" name="Picture 4" descr="http://budzdorov-kaluga.ru/images/c3c87e13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068960"/>
            <a:ext cx="5760000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1">
      <a:dk1>
        <a:sysClr val="windowText" lastClr="000000"/>
      </a:dk1>
      <a:lt1>
        <a:sysClr val="window" lastClr="FFFFFF"/>
      </a:lt1>
      <a:dk2>
        <a:srgbClr val="002060"/>
      </a:dk2>
      <a:lt2>
        <a:srgbClr val="FFF39D"/>
      </a:lt2>
      <a:accent1>
        <a:srgbClr val="20AFC2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</TotalTime>
  <Words>236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Родительское собрание   «Профилактика вредных привычек, наркомании»</vt:lpstr>
      <vt:lpstr>Презентация PowerPoint</vt:lpstr>
      <vt:lpstr>Презентация PowerPoint</vt:lpstr>
      <vt:lpstr>Презентация PowerPoint</vt:lpstr>
      <vt:lpstr>Типичное поведение подростков</vt:lpstr>
      <vt:lpstr>Пассивное курение </vt:lpstr>
      <vt:lpstr>ЗАБОЛЕВАЕМОСТЬ  У ДЕТЕЙ  РОДИТЕЛЕЙ-КУРИЛЬЩИКОВ: (по сравнению с детьми из  некурящих семей)</vt:lpstr>
      <vt:lpstr>статистические данные детского алкоголизма: </vt:lpstr>
      <vt:lpstr>Презентация PowerPoint</vt:lpstr>
      <vt:lpstr>Презентация PowerPoint</vt:lpstr>
      <vt:lpstr>Презентация PowerPoint</vt:lpstr>
      <vt:lpstr>причины начала употребления наркотиков: </vt:lpstr>
      <vt:lpstr>признаки пристрастия ребенка к наркотикам: </vt:lpstr>
      <vt:lpstr>Что делать родителям, чтобы помочь ребенку не попасть в беду:        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вредных привычек школьников»</dc:title>
  <cp:lastModifiedBy>user</cp:lastModifiedBy>
  <cp:revision>21</cp:revision>
  <dcterms:modified xsi:type="dcterms:W3CDTF">2022-01-31T13:01:16Z</dcterms:modified>
</cp:coreProperties>
</file>